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9" r:id="rId5"/>
    <p:sldId id="262" r:id="rId6"/>
    <p:sldId id="263" r:id="rId7"/>
    <p:sldId id="265" r:id="rId8"/>
    <p:sldId id="266" r:id="rId9"/>
    <p:sldId id="267" r:id="rId10"/>
    <p:sldId id="268" r:id="rId11"/>
    <p:sldId id="269" r:id="rId12"/>
    <p:sldId id="270" r:id="rId13"/>
    <p:sldId id="271" r:id="rId14"/>
    <p:sldId id="272" r:id="rId15"/>
    <p:sldId id="273" r:id="rId16"/>
    <p:sldId id="27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742B62-12F5-42EE-B0F9-3C0D67781ECE}" type="datetimeFigureOut">
              <a:rPr lang="ru-RU" smtClean="0"/>
              <a:pPr/>
              <a:t>05.10.2025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DDD030-FAA2-4618-8B73-26233B4FA58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742B62-12F5-42EE-B0F9-3C0D67781ECE}" type="datetimeFigureOut">
              <a:rPr lang="ru-RU" smtClean="0"/>
              <a:pPr/>
              <a:t>05.10.2025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DDD030-FAA2-4618-8B73-26233B4FA58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188640"/>
            <a:ext cx="8229600" cy="1512168"/>
          </a:xfrm>
        </p:spPr>
        <p:txBody>
          <a:bodyPr>
            <a:normAutofit fontScale="90000"/>
          </a:bodyPr>
          <a:lstStyle/>
          <a:p>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r>
              <a:rPr lang="ru-RU" sz="1800" b="1" dirty="0">
                <a:latin typeface="Times New Roman" pitchFamily="18" charset="0"/>
                <a:cs typeface="Times New Roman" pitchFamily="18" charset="0"/>
              </a:rPr>
              <a:t/>
            </a:r>
            <a:br>
              <a:rPr lang="ru-RU" sz="1800" b="1" dirty="0">
                <a:latin typeface="Times New Roman" pitchFamily="18" charset="0"/>
                <a:cs typeface="Times New Roman" pitchFamily="18" charset="0"/>
              </a:rPr>
            </a:b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Содержание </a:t>
            </a:r>
            <a:r>
              <a:rPr lang="ru-RU" sz="2700" b="1" dirty="0">
                <a:latin typeface="Times New Roman" pitchFamily="18" charset="0"/>
                <a:cs typeface="Times New Roman" pitchFamily="18" charset="0"/>
              </a:rPr>
              <a:t>КИМ ОГЭ </a:t>
            </a:r>
            <a:r>
              <a:rPr lang="ru-RU" sz="2700" b="1" dirty="0" smtClean="0">
                <a:latin typeface="Times New Roman" pitchFamily="18" charset="0"/>
                <a:cs typeface="Times New Roman" pitchFamily="18" charset="0"/>
              </a:rPr>
              <a:t>и ЕГЭ по </a:t>
            </a:r>
            <a:r>
              <a:rPr lang="ru-RU" sz="2700" b="1" dirty="0">
                <a:latin typeface="Times New Roman" pitchFamily="18" charset="0"/>
                <a:cs typeface="Times New Roman" pitchFamily="18" charset="0"/>
              </a:rPr>
              <a:t>биологии 2026.</a:t>
            </a:r>
            <a:r>
              <a:rPr lang="ru-RU" sz="2700" dirty="0">
                <a:latin typeface="Times New Roman" pitchFamily="18" charset="0"/>
                <a:cs typeface="Times New Roman" pitchFamily="18" charset="0"/>
              </a:rPr>
              <a:t/>
            </a:r>
            <a:br>
              <a:rPr lang="ru-RU" sz="2700" dirty="0">
                <a:latin typeface="Times New Roman" pitchFamily="18" charset="0"/>
                <a:cs typeface="Times New Roman" pitchFamily="18" charset="0"/>
              </a:rPr>
            </a:br>
            <a:r>
              <a:rPr lang="ru-RU" sz="2700" b="1" dirty="0">
                <a:latin typeface="Times New Roman" pitchFamily="18" charset="0"/>
                <a:cs typeface="Times New Roman" pitchFamily="18" charset="0"/>
              </a:rPr>
              <a:t>Изменения в КИМ </a:t>
            </a:r>
            <a:r>
              <a:rPr lang="ru-RU" sz="2700" b="1" dirty="0" smtClean="0">
                <a:latin typeface="Times New Roman" pitchFamily="18" charset="0"/>
                <a:cs typeface="Times New Roman" pitchFamily="18" charset="0"/>
              </a:rPr>
              <a:t>ОГЭ и ЕГЭ </a:t>
            </a:r>
            <a:r>
              <a:rPr lang="ru-RU" sz="2700" b="1" dirty="0">
                <a:latin typeface="Times New Roman" pitchFamily="18" charset="0"/>
                <a:cs typeface="Times New Roman" pitchFamily="18" charset="0"/>
              </a:rPr>
              <a:t>2026 </a:t>
            </a:r>
            <a:r>
              <a:rPr lang="ru-RU" sz="2700" b="1" dirty="0" smtClean="0">
                <a:latin typeface="Times New Roman" pitchFamily="18" charset="0"/>
                <a:cs typeface="Times New Roman" pitchFamily="18" charset="0"/>
              </a:rPr>
              <a:t>года</a:t>
            </a:r>
            <a:r>
              <a:rPr lang="ru-RU" sz="2700" b="1" dirty="0">
                <a:latin typeface="Times New Roman" pitchFamily="18" charset="0"/>
                <a:cs typeface="Times New Roman" pitchFamily="18" charset="0"/>
              </a:rPr>
              <a:t>.</a:t>
            </a:r>
            <a:r>
              <a:rPr lang="ru-RU" sz="2700" b="1"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Дорофеева </a:t>
            </a:r>
            <a:r>
              <a:rPr lang="ru-RU" sz="1800" dirty="0">
                <a:latin typeface="Times New Roman" pitchFamily="18" charset="0"/>
                <a:cs typeface="Times New Roman" pitchFamily="18" charset="0"/>
              </a:rPr>
              <a:t>Ю.В.</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учитель биологии ВК МОАУ «СОШ №52 </a:t>
            </a:r>
            <a:r>
              <a:rPr lang="ru-RU" sz="1800" dirty="0" smtClean="0">
                <a:latin typeface="Times New Roman" pitchFamily="18" charset="0"/>
                <a:cs typeface="Times New Roman" pitchFamily="18" charset="0"/>
              </a:rPr>
              <a:t>г.Орска» </a:t>
            </a:r>
            <a:r>
              <a:rPr lang="ru-RU" dirty="0"/>
              <a:t/>
            </a:r>
            <a:br>
              <a:rPr lang="ru-RU" dirty="0"/>
            </a:br>
            <a:endParaRPr lang="ru-RU" dirty="0"/>
          </a:p>
        </p:txBody>
      </p:sp>
      <p:sp>
        <p:nvSpPr>
          <p:cNvPr id="7" name="Содержимое 6"/>
          <p:cNvSpPr>
            <a:spLocks noGrp="1"/>
          </p:cNvSpPr>
          <p:nvPr>
            <p:ph idx="1"/>
          </p:nvPr>
        </p:nvSpPr>
        <p:spPr>
          <a:xfrm>
            <a:off x="457200" y="2060848"/>
            <a:ext cx="8229600" cy="4065315"/>
          </a:xfrm>
        </p:spPr>
        <p:txBody>
          <a:bodyPr>
            <a:normAutofit/>
          </a:bodyPr>
          <a:lstStyle/>
          <a:p>
            <a:pPr algn="just">
              <a:buNone/>
            </a:pPr>
            <a:r>
              <a:rPr lang="ru-RU" sz="24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Основной </a:t>
            </a:r>
            <a:r>
              <a:rPr lang="ru-RU" sz="2000" dirty="0">
                <a:latin typeface="Times New Roman" pitchFamily="18" charset="0"/>
                <a:cs typeface="Times New Roman" pitchFamily="18" charset="0"/>
              </a:rPr>
              <a:t>государственный экзамен (ОГЭ) представляет собой </a:t>
            </a:r>
            <a:r>
              <a:rPr lang="ru-RU" sz="2000" b="1" dirty="0">
                <a:latin typeface="Times New Roman" pitchFamily="18" charset="0"/>
                <a:cs typeface="Times New Roman" pitchFamily="18" charset="0"/>
              </a:rPr>
              <a:t>форму</a:t>
            </a:r>
            <a:r>
              <a:rPr lang="ru-RU" sz="2000" dirty="0">
                <a:latin typeface="Times New Roman" pitchFamily="18" charset="0"/>
                <a:cs typeface="Times New Roman" pitchFamily="18" charset="0"/>
              </a:rPr>
              <a:t> </a:t>
            </a:r>
            <a:r>
              <a:rPr lang="ru-RU" sz="2000" b="1" dirty="0">
                <a:latin typeface="Times New Roman" pitchFamily="18" charset="0"/>
                <a:cs typeface="Times New Roman" pitchFamily="18" charset="0"/>
              </a:rPr>
              <a:t>государственной итоговой аттестации</a:t>
            </a:r>
            <a:r>
              <a:rPr lang="ru-RU" sz="2000" dirty="0">
                <a:latin typeface="Times New Roman" pitchFamily="18" charset="0"/>
                <a:cs typeface="Times New Roman" pitchFamily="18" charset="0"/>
              </a:rPr>
              <a:t>, проводимой в целях определения соответствия результатов освоения обучающимися основных образовательных программ основного общего образования соответствующим требованиям федерального государственного образовательного стандарта основного общего образования. Для указанных целей используются контрольные измерительные материалы (КИМ), представляющие собой   комплексы заданий стандартизированной формы.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normAutofit/>
          </a:bodyPr>
          <a:lstStyle/>
          <a:p>
            <a:pPr algn="just"/>
            <a:r>
              <a:rPr lang="ru-RU" sz="2000" dirty="0" smtClean="0">
                <a:latin typeface="Times New Roman" pitchFamily="18" charset="0"/>
                <a:cs typeface="Times New Roman" pitchFamily="18" charset="0"/>
              </a:rPr>
              <a:t>    Объектом </a:t>
            </a:r>
            <a:r>
              <a:rPr lang="ru-RU" sz="2000" dirty="0" smtClean="0">
                <a:latin typeface="Times New Roman" pitchFamily="18" charset="0"/>
                <a:cs typeface="Times New Roman" pitchFamily="18" charset="0"/>
              </a:rPr>
              <a:t>контроля, как и в предыдущие годы, служат знания и умения, составляющие инвариантное ядро содержания курса биологии основной и средней школы: разделы «Растения, бактерии, грибы, лишайники», «Животные», «Человек и его здоровье», «Общая биология».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2708920"/>
            <a:ext cx="8229600" cy="3417243"/>
          </a:xfrm>
        </p:spPr>
        <p:txBody>
          <a:bodyPr/>
          <a:lstStyle/>
          <a:p>
            <a:pPr algn="just">
              <a:buNone/>
            </a:pPr>
            <a:r>
              <a:rPr lang="ru-RU" sz="2000" dirty="0" smtClean="0">
                <a:latin typeface="Times New Roman" pitchFamily="18" charset="0"/>
                <a:cs typeface="Times New Roman" pitchFamily="18" charset="0"/>
              </a:rPr>
              <a:t>           В </a:t>
            </a:r>
            <a:r>
              <a:rPr lang="ru-RU" sz="2000" dirty="0" smtClean="0">
                <a:latin typeface="Times New Roman" pitchFamily="18" charset="0"/>
                <a:cs typeface="Times New Roman" pitchFamily="18" charset="0"/>
              </a:rPr>
              <a:t>экзаменационной работе контролируется не только освоение учебного материала по биологии, но и </a:t>
            </a:r>
            <a:r>
              <a:rPr lang="ru-RU" sz="2000" dirty="0" err="1" smtClean="0">
                <a:latin typeface="Times New Roman" pitchFamily="18" charset="0"/>
                <a:cs typeface="Times New Roman" pitchFamily="18" charset="0"/>
              </a:rPr>
              <a:t>сформированность</a:t>
            </a:r>
            <a:r>
              <a:rPr lang="ru-RU" sz="2000" dirty="0" smtClean="0">
                <a:latin typeface="Times New Roman" pitchFamily="18" charset="0"/>
                <a:cs typeface="Times New Roman" pitchFamily="18" charset="0"/>
              </a:rPr>
              <a:t> у выпускников различных предметных и </a:t>
            </a:r>
            <a:r>
              <a:rPr lang="ru-RU" sz="2000" dirty="0" err="1" smtClean="0">
                <a:latin typeface="Times New Roman" pitchFamily="18" charset="0"/>
                <a:cs typeface="Times New Roman" pitchFamily="18" charset="0"/>
              </a:rPr>
              <a:t>общеучебных</a:t>
            </a:r>
            <a:r>
              <a:rPr lang="ru-RU" sz="2000" dirty="0" smtClean="0">
                <a:latin typeface="Times New Roman" pitchFamily="18" charset="0"/>
                <a:cs typeface="Times New Roman" pitchFamily="18" charset="0"/>
              </a:rPr>
              <a:t> умений и способов действий</a:t>
            </a:r>
            <a:r>
              <a:rPr lang="ru-RU" dirty="0" smtClean="0"/>
              <a:t>. </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latin typeface="Times New Roman" pitchFamily="18" charset="0"/>
                <a:cs typeface="Times New Roman" pitchFamily="18" charset="0"/>
              </a:rPr>
              <a:t>Часть 1 включает 21 задание</a:t>
            </a: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001419"/>
          </a:xfrm>
        </p:spPr>
        <p:txBody>
          <a:bodyPr>
            <a:normAutofit/>
          </a:bodyPr>
          <a:lstStyle/>
          <a:p>
            <a:pPr>
              <a:buNone/>
            </a:pPr>
            <a:r>
              <a:rPr lang="ru-RU" sz="2200" dirty="0" smtClean="0">
                <a:latin typeface="Times New Roman" pitchFamily="18" charset="0"/>
                <a:cs typeface="Times New Roman" pitchFamily="18" charset="0"/>
              </a:rPr>
              <a:t>            6 </a:t>
            </a:r>
            <a:r>
              <a:rPr lang="ru-RU" sz="2200" dirty="0" smtClean="0">
                <a:latin typeface="Times New Roman" pitchFamily="18" charset="0"/>
                <a:cs typeface="Times New Roman" pitchFamily="18" charset="0"/>
              </a:rPr>
              <a:t>– с множественным выбором ответов из предложенного списка; </a:t>
            </a:r>
            <a:endParaRPr lang="ru-RU" sz="2200" dirty="0" smtClean="0">
              <a:latin typeface="Times New Roman" pitchFamily="18" charset="0"/>
              <a:cs typeface="Times New Roman" pitchFamily="18" charset="0"/>
            </a:endParaRPr>
          </a:p>
          <a:p>
            <a:pPr>
              <a:buNone/>
            </a:pP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3 – на поиск ответа по изображению на рисунке; </a:t>
            </a:r>
          </a:p>
          <a:p>
            <a:pPr>
              <a:buNone/>
            </a:pP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4 – на установление соответствия элементов двух-трёх множеств; </a:t>
            </a:r>
          </a:p>
          <a:p>
            <a:pPr>
              <a:buNone/>
            </a:pP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3 – на установление последовательности систематических таксонов, биологических объектов, процессов, явлений; </a:t>
            </a:r>
            <a:endParaRPr lang="ru-RU" sz="2200" dirty="0" smtClean="0">
              <a:latin typeface="Times New Roman" pitchFamily="18" charset="0"/>
              <a:cs typeface="Times New Roman" pitchFamily="18" charset="0"/>
            </a:endParaRPr>
          </a:p>
          <a:p>
            <a:pPr>
              <a:buNone/>
            </a:pP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2 – на решение биологических задач по цитологии и генетике; </a:t>
            </a:r>
          </a:p>
          <a:p>
            <a:pPr>
              <a:buNone/>
            </a:pP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2 – на дополнение недостающей информации в таблице; </a:t>
            </a:r>
          </a:p>
          <a:p>
            <a:pPr>
              <a:buNone/>
            </a:pP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1 – на анализ информации, представленной в графической или табличной форме.</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02234"/>
          </a:xfrm>
        </p:spPr>
        <p:txBody>
          <a:bodyPr>
            <a:noAutofit/>
          </a:bodyPr>
          <a:lstStyle/>
          <a:p>
            <a:pPr algn="just"/>
            <a:r>
              <a:rPr lang="ru-RU" sz="2000" b="1" dirty="0" smtClean="0"/>
              <a:t>         </a:t>
            </a:r>
            <a:r>
              <a:rPr lang="ru-RU" sz="2400" b="1" dirty="0" smtClean="0">
                <a:latin typeface="Times New Roman" pitchFamily="18" charset="0"/>
                <a:cs typeface="Times New Roman" pitchFamily="18" charset="0"/>
              </a:rPr>
              <a:t>Часть </a:t>
            </a:r>
            <a:r>
              <a:rPr lang="ru-RU" sz="2400" b="1" dirty="0" smtClean="0">
                <a:latin typeface="Times New Roman" pitchFamily="18" charset="0"/>
                <a:cs typeface="Times New Roman" pitchFamily="18" charset="0"/>
              </a:rPr>
              <a:t>2 включает 7 заданий </a:t>
            </a:r>
            <a:r>
              <a:rPr lang="ru-RU" sz="2000" b="1" dirty="0" smtClean="0">
                <a:latin typeface="Times New Roman" pitchFamily="18" charset="0"/>
                <a:cs typeface="Times New Roman" pitchFamily="18" charset="0"/>
              </a:rPr>
              <a:t>с развёрнутым ответом</a:t>
            </a:r>
            <a:r>
              <a:rPr lang="ru-RU" sz="2000" dirty="0" smtClean="0">
                <a:latin typeface="Times New Roman" pitchFamily="18" charset="0"/>
                <a:cs typeface="Times New Roman" pitchFamily="18" charset="0"/>
              </a:rPr>
              <a:t>, каждое из которых оценивается от 0 до 3 баллов в зависимости от числа элементов ответа, полноты и правильности ответа. Задания этой части работы нацелены на выявление выпускников, имеющих высокий уровень биологической подготовки. </a:t>
            </a: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2852936"/>
            <a:ext cx="8229600" cy="3273227"/>
          </a:xfrm>
        </p:spPr>
        <p:txBody>
          <a:bodyPr>
            <a:normAutofit fontScale="85000" lnSpcReduction="20000"/>
          </a:bodyPr>
          <a:lstStyle/>
          <a:p>
            <a:pPr algn="just">
              <a:buNone/>
            </a:pPr>
            <a:r>
              <a:rPr lang="ru-RU" sz="2600" dirty="0" smtClean="0">
                <a:latin typeface="Times New Roman" pitchFamily="18" charset="0"/>
                <a:cs typeface="Times New Roman" pitchFamily="18" charset="0"/>
              </a:rPr>
              <a:t>           Они </a:t>
            </a:r>
            <a:r>
              <a:rPr lang="ru-RU" sz="2600" dirty="0" smtClean="0">
                <a:latin typeface="Times New Roman" pitchFamily="18" charset="0"/>
                <a:cs typeface="Times New Roman" pitchFamily="18" charset="0"/>
              </a:rPr>
              <a:t>рассчитаны на анализ содержания, объяснение имеющихся статистических результатов, биологических фактов, процессов и явлений, требуют от участников экзамена знания естественнонаучных закономерностей природы, проявляющихся на всех уровнях организации живого, умения самостоятельно оперировать биологическими терминами и понятиями, работать с текстами, таблицами, изображениями (рисунок, фотография, схема, график, диаграмма), решать качественные и количественные задачи по генетике, цитологии, физиологии человека и животных, эволюции живой природы и экологии. </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fontScale="90000"/>
          </a:bodyPr>
          <a:lstStyle/>
          <a:p>
            <a:pPr algn="just"/>
            <a:r>
              <a:rPr lang="ru-RU" sz="2200" b="1" dirty="0" smtClean="0">
                <a:latin typeface="Times New Roman" pitchFamily="18" charset="0"/>
                <a:cs typeface="Times New Roman" pitchFamily="18" charset="0"/>
              </a:rPr>
              <a:t>       Задания </a:t>
            </a:r>
            <a:r>
              <a:rPr lang="ru-RU" sz="2200" b="1" dirty="0" smtClean="0">
                <a:latin typeface="Times New Roman" pitchFamily="18" charset="0"/>
                <a:cs typeface="Times New Roman" pitchFamily="18" charset="0"/>
              </a:rPr>
              <a:t>линии 22</a:t>
            </a:r>
            <a:r>
              <a:rPr lang="ru-RU" sz="2200" dirty="0" smtClean="0">
                <a:latin typeface="Times New Roman" pitchFamily="18" charset="0"/>
                <a:cs typeface="Times New Roman" pitchFamily="18" charset="0"/>
              </a:rPr>
              <a:t> контролируют предметные и </a:t>
            </a:r>
            <a:r>
              <a:rPr lang="ru-RU" sz="2200" dirty="0" err="1" smtClean="0">
                <a:latin typeface="Times New Roman" pitchFamily="18" charset="0"/>
                <a:cs typeface="Times New Roman" pitchFamily="18" charset="0"/>
              </a:rPr>
              <a:t>метапредметные</a:t>
            </a:r>
            <a:r>
              <a:rPr lang="ru-RU" sz="2200" dirty="0" smtClean="0">
                <a:latin typeface="Times New Roman" pitchFamily="18" charset="0"/>
                <a:cs typeface="Times New Roman" pitchFamily="18" charset="0"/>
              </a:rPr>
              <a:t> умения касающиеся организации биологического эксперимента: постановка отрицательного контроля, формулирование нулевой гипотезы, обоснование условий биологического эксперимента. Задания повышенного уровня сложности построены на содержании всех проверяемых разделов </a:t>
            </a:r>
            <a:r>
              <a:rPr lang="ru-RU" sz="2200" dirty="0" smtClean="0">
                <a:latin typeface="Times New Roman" pitchFamily="18" charset="0"/>
                <a:cs typeface="Times New Roman" pitchFamily="18" charset="0"/>
              </a:rPr>
              <a:t>кодификатора.</a:t>
            </a:r>
            <a:endParaRPr lang="ru-RU" sz="2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2204864"/>
            <a:ext cx="8229600" cy="3921299"/>
          </a:xfrm>
        </p:spPr>
        <p:txBody>
          <a:bodyPr>
            <a:normAutofit/>
          </a:bodyPr>
          <a:lstStyle/>
          <a:p>
            <a:pPr algn="just">
              <a:buNone/>
            </a:pPr>
            <a:r>
              <a:rPr lang="ru-RU" sz="22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Задания </a:t>
            </a:r>
            <a:r>
              <a:rPr lang="ru-RU" sz="2000" b="1" dirty="0" smtClean="0">
                <a:latin typeface="Times New Roman" pitchFamily="18" charset="0"/>
                <a:cs typeface="Times New Roman" pitchFamily="18" charset="0"/>
              </a:rPr>
              <a:t>линии 23</a:t>
            </a:r>
            <a:r>
              <a:rPr lang="ru-RU" sz="2000" dirty="0" smtClean="0">
                <a:latin typeface="Times New Roman" pitchFamily="18" charset="0"/>
                <a:cs typeface="Times New Roman" pitchFamily="18" charset="0"/>
              </a:rPr>
              <a:t> контролируют умение применять биологические знания и умения для объяснения полученных в ходе эксперимента результатов с точки зрения общебиологических закономерностей, а также анализа последствий для исследуемых объектов и процессов в них происходящих. Задания высокого уровня сложности построены на содержании всех проверяемых разделов кодификатора. </a:t>
            </a:r>
          </a:p>
          <a:p>
            <a:pPr algn="just">
              <a:buNone/>
            </a:pPr>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Задания линии 24</a:t>
            </a:r>
            <a:r>
              <a:rPr lang="ru-RU" sz="2000" dirty="0" smtClean="0">
                <a:latin typeface="Times New Roman" pitchFamily="18" charset="0"/>
                <a:cs typeface="Times New Roman" pitchFamily="18" charset="0"/>
              </a:rPr>
              <a:t> предусматривают развернутые ответы на вопросы к изображённому биологическому объекту (фрагменту) или процессу. Задания высокого уровня сложности этой линии требуют знаний и умений из всех содержательных разделов кодификатора. </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normAutofit fontScale="90000"/>
          </a:bodyPr>
          <a:lstStyle/>
          <a:p>
            <a:pPr algn="just"/>
            <a:r>
              <a:rPr lang="ru-RU" sz="2200" b="1" dirty="0" smtClean="0">
                <a:latin typeface="Times New Roman" pitchFamily="18" charset="0"/>
                <a:cs typeface="Times New Roman" pitchFamily="18" charset="0"/>
              </a:rPr>
              <a:t>         Задания </a:t>
            </a:r>
            <a:r>
              <a:rPr lang="ru-RU" sz="2200" b="1" dirty="0" smtClean="0">
                <a:latin typeface="Times New Roman" pitchFamily="18" charset="0"/>
                <a:cs typeface="Times New Roman" pitchFamily="18" charset="0"/>
              </a:rPr>
              <a:t>линии 25</a:t>
            </a:r>
            <a:r>
              <a:rPr lang="ru-RU" sz="2200" dirty="0" smtClean="0">
                <a:latin typeface="Times New Roman" pitchFamily="18" charset="0"/>
                <a:cs typeface="Times New Roman" pitchFamily="18" charset="0"/>
              </a:rPr>
              <a:t> направлены на проверку предметных знаний и умений, экзаменуемых по следующим содержательным разделам кодификатора: «Система и многообразие органического мира» и «Организм человека и его здоровье». Задания высокого уровня сложности этой линии представлены в контекстной форме и носят поисковый характер</a:t>
            </a:r>
            <a:r>
              <a:rPr lang="ru-RU" dirty="0" smtClean="0"/>
              <a:t>. </a:t>
            </a:r>
            <a:endParaRPr lang="ru-RU" dirty="0"/>
          </a:p>
        </p:txBody>
      </p:sp>
      <p:sp>
        <p:nvSpPr>
          <p:cNvPr id="3" name="Содержимое 2"/>
          <p:cNvSpPr>
            <a:spLocks noGrp="1"/>
          </p:cNvSpPr>
          <p:nvPr>
            <p:ph idx="1"/>
          </p:nvPr>
        </p:nvSpPr>
        <p:spPr>
          <a:xfrm>
            <a:off x="457200" y="2636912"/>
            <a:ext cx="8229600" cy="3489251"/>
          </a:xfrm>
        </p:spPr>
        <p:txBody>
          <a:bodyPr>
            <a:normAutofit/>
          </a:bodyPr>
          <a:lstStyle/>
          <a:p>
            <a:pPr algn="just">
              <a:buNone/>
            </a:pPr>
            <a:r>
              <a:rPr lang="ru-RU" sz="2000" b="1" dirty="0" smtClean="0">
                <a:latin typeface="Times New Roman" pitchFamily="18" charset="0"/>
                <a:cs typeface="Times New Roman" pitchFamily="18" charset="0"/>
              </a:rPr>
              <a:t>             Задания </a:t>
            </a:r>
            <a:r>
              <a:rPr lang="ru-RU" sz="2000" b="1" dirty="0" smtClean="0">
                <a:latin typeface="Times New Roman" pitchFamily="18" charset="0"/>
                <a:cs typeface="Times New Roman" pitchFamily="18" charset="0"/>
              </a:rPr>
              <a:t>линии 26</a:t>
            </a:r>
            <a:r>
              <a:rPr lang="ru-RU" sz="2000" dirty="0" smtClean="0">
                <a:latin typeface="Times New Roman" pitchFamily="18" charset="0"/>
                <a:cs typeface="Times New Roman" pitchFamily="18" charset="0"/>
              </a:rPr>
              <a:t> проверяют знания и умения из учебного раздела «Общая биология» среднего общего образования и включают следующие содержательные разделы кодификатора: «Клетка как биологическая система», «Организм как биологическая система», «Теория эволюции. Развитие жизни на Земле», «Экосистемы и присущие им закономерности». Задания в линии высокого уровня сложности представлены в контекстной форме и носят поисковый характер.</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rmAutofit/>
          </a:bodyPr>
          <a:lstStyle/>
          <a:p>
            <a:pPr algn="just"/>
            <a:r>
              <a:rPr lang="ru-RU" sz="2000" b="1" dirty="0" smtClean="0">
                <a:latin typeface="Times New Roman" pitchFamily="18" charset="0"/>
                <a:cs typeface="Times New Roman" pitchFamily="18" charset="0"/>
              </a:rPr>
              <a:t>         Задания </a:t>
            </a:r>
            <a:r>
              <a:rPr lang="ru-RU" sz="2000" b="1" dirty="0" smtClean="0">
                <a:latin typeface="Times New Roman" pitchFamily="18" charset="0"/>
                <a:cs typeface="Times New Roman" pitchFamily="18" charset="0"/>
              </a:rPr>
              <a:t>линии 27</a:t>
            </a:r>
            <a:r>
              <a:rPr lang="ru-RU" sz="2000" dirty="0" smtClean="0">
                <a:latin typeface="Times New Roman" pitchFamily="18" charset="0"/>
                <a:cs typeface="Times New Roman" pitchFamily="18" charset="0"/>
              </a:rPr>
              <a:t> проверяют знания и умения из учебного раздела «Общая биология» среднего общего образования и включают следующие содержательные разделы кодификатора: «Клетка как биологическая система», «Организм как биологическая система»,  «Теория эволюции. Развитие жизни на Земле». Задания в линии высокого уровня сложности. Они проверяют умения решать качественные и количественные задачи по цитологии и </a:t>
            </a:r>
            <a:r>
              <a:rPr lang="ru-RU" sz="2000" dirty="0" err="1" smtClean="0">
                <a:latin typeface="Times New Roman" pitchFamily="18" charset="0"/>
                <a:cs typeface="Times New Roman" pitchFamily="18" charset="0"/>
              </a:rPr>
              <a:t>микроэволюции</a:t>
            </a: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3140968"/>
            <a:ext cx="8229600" cy="2985195"/>
          </a:xfrm>
        </p:spPr>
        <p:txBody>
          <a:bodyPr>
            <a:normAutofit/>
          </a:bodyPr>
          <a:lstStyle/>
          <a:p>
            <a:pPr algn="just">
              <a:buNone/>
            </a:pP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Задания линии 28</a:t>
            </a:r>
            <a:r>
              <a:rPr lang="ru-RU" sz="2000" dirty="0" smtClean="0">
                <a:latin typeface="Times New Roman" pitchFamily="18" charset="0"/>
                <a:cs typeface="Times New Roman" pitchFamily="18" charset="0"/>
              </a:rPr>
              <a:t> проверяют знания и практические умения из учебного раздела «Общая биология» блока кодификатора «Клетка и организм как биологическая система». В заданиях линии высокого уровня сложности требуется решить качественные и количественные генетические задачи, составить схемы скрещивания и объяснить полученные результаты.</a:t>
            </a:r>
            <a:endParaRPr lang="ru-RU" sz="20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827583" y="1027279"/>
            <a:ext cx="7704857"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Изменения структуры и содержания КИМ отсутствуют</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как сообщает нам ФИПИ.  </a:t>
            </a:r>
          </a:p>
          <a:p>
            <a:pPr marL="0" marR="0" lvl="0" indent="0" algn="just" defTabSz="914400" rtl="0" eaLnBrk="1" fontAlgn="base" latinLnBrk="0" hangingPunct="1">
              <a:lnSpc>
                <a:spcPct val="100000"/>
              </a:lnSpc>
              <a:spcBef>
                <a:spcPct val="0"/>
              </a:spcBef>
              <a:spcAft>
                <a:spcPct val="0"/>
              </a:spcAft>
              <a:buClrTx/>
              <a:buSzTx/>
              <a:buFontTx/>
              <a:buNone/>
              <a:tabLst/>
            </a:pPr>
            <a:r>
              <a:rPr lang="ru-RU" sz="2000" dirty="0" smtClean="0">
                <a:latin typeface="Times New Roman" pitchFamily="18" charset="0"/>
                <a:ea typeface="Times New Roman" pitchFamily="18" charset="0"/>
                <a:cs typeface="Times New Roman" pitchFamily="18" charset="0"/>
              </a:rPr>
              <a:t> </a:t>
            </a:r>
            <a:r>
              <a:rPr lang="ru-RU" sz="2000" dirty="0" smtClean="0">
                <a:latin typeface="Times New Roman" pitchFamily="18" charset="0"/>
                <a:ea typeface="Times New Roman" pitchFamily="18" charset="0"/>
                <a:cs typeface="Times New Roman" pitchFamily="18" charset="0"/>
              </a:rPr>
              <a:t>       НО:</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22-</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две нулевые гипотезы в демоверсии</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71600" y="1305342"/>
            <a:ext cx="7128792" cy="3477875"/>
          </a:xfrm>
          <a:prstGeom prst="rect">
            <a:avLst/>
          </a:prstGeom>
        </p:spPr>
        <p:txBody>
          <a:bodyPr wrap="square">
            <a:spAutoFit/>
          </a:bodyPr>
          <a:lstStyle/>
          <a:p>
            <a:pPr algn="just"/>
            <a:r>
              <a:rPr lang="ru-RU" sz="2000" b="1" dirty="0" smtClean="0">
                <a:latin typeface="Times New Roman" pitchFamily="18" charset="0"/>
                <a:cs typeface="Times New Roman" pitchFamily="18" charset="0"/>
              </a:rPr>
              <a:t>         Содержание КИМ </a:t>
            </a:r>
            <a:r>
              <a:rPr lang="ru-RU" sz="2000" dirty="0" smtClean="0">
                <a:latin typeface="Times New Roman" pitchFamily="18" charset="0"/>
                <a:cs typeface="Times New Roman" pitchFamily="18" charset="0"/>
              </a:rPr>
              <a:t>определяется на основе федерального государственного образовательного стандарта основного общего образования (приказ </a:t>
            </a:r>
            <a:r>
              <a:rPr lang="ru-RU" sz="2000" dirty="0" err="1" smtClean="0">
                <a:latin typeface="Times New Roman" pitchFamily="18" charset="0"/>
                <a:cs typeface="Times New Roman" pitchFamily="18" charset="0"/>
              </a:rPr>
              <a:t>Минобрнауки</a:t>
            </a:r>
            <a:r>
              <a:rPr lang="ru-RU" sz="2000" dirty="0" smtClean="0">
                <a:latin typeface="Times New Roman" pitchFamily="18" charset="0"/>
                <a:cs typeface="Times New Roman" pitchFamily="18" charset="0"/>
              </a:rPr>
              <a:t> России от 31.05.2021 г. № 287 и приказ Министерства образования и науки Российской Федерации от 17.12.2010 №1897 (с изменениями 2014–2022 гг.)) с учётом содержания Федеральной образовательной программы основного общего образования (приказ Министерства просвещения Российской Федерации от 16 ноября 2022 г. № 993 «Об утверждении федеральной образовательной программы основного  общего образования»). </a:t>
            </a:r>
            <a:endParaRPr lang="ru-RU"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b="1" dirty="0">
                <a:latin typeface="Times New Roman" pitchFamily="18" charset="0"/>
                <a:cs typeface="Times New Roman" pitchFamily="18" charset="0"/>
              </a:rPr>
              <a:t>Часть 1 содержит 21 задания с кратким ответом</a:t>
            </a:r>
            <a:r>
              <a:rPr lang="ru-RU" sz="2400" dirty="0">
                <a:latin typeface="Times New Roman" pitchFamily="18" charset="0"/>
                <a:cs typeface="Times New Roman" pitchFamily="18" charset="0"/>
              </a:rPr>
              <a:t>: </a:t>
            </a:r>
          </a:p>
        </p:txBody>
      </p:sp>
      <p:sp>
        <p:nvSpPr>
          <p:cNvPr id="3" name="Содержимое 2"/>
          <p:cNvSpPr>
            <a:spLocks noGrp="1"/>
          </p:cNvSpPr>
          <p:nvPr>
            <p:ph idx="1"/>
          </p:nvPr>
        </p:nvSpPr>
        <p:spPr>
          <a:xfrm>
            <a:off x="457200" y="980728"/>
            <a:ext cx="8229600" cy="5145435"/>
          </a:xfrm>
        </p:spPr>
        <p:txBody>
          <a:bodyPr>
            <a:normAutofit/>
          </a:bodyPr>
          <a:lstStyle/>
          <a:p>
            <a:pPr algn="just">
              <a:buNone/>
            </a:pPr>
            <a:r>
              <a:rPr lang="ru-RU" sz="2000" dirty="0" smtClean="0">
                <a:latin typeface="Times New Roman" pitchFamily="18" charset="0"/>
                <a:cs typeface="Times New Roman" pitchFamily="18" charset="0"/>
              </a:rPr>
              <a:t>            1 </a:t>
            </a:r>
            <a:r>
              <a:rPr lang="ru-RU" sz="2000" dirty="0">
                <a:latin typeface="Times New Roman" pitchFamily="18" charset="0"/>
                <a:cs typeface="Times New Roman" pitchFamily="18" charset="0"/>
              </a:rPr>
              <a:t>задание повышенного уровня сложности с ответом в виде одного слова или словосочетания;  </a:t>
            </a:r>
          </a:p>
          <a:p>
            <a:pPr algn="just">
              <a:buNone/>
            </a:pP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1 </a:t>
            </a:r>
            <a:r>
              <a:rPr lang="ru-RU" sz="2000" dirty="0">
                <a:latin typeface="Times New Roman" pitchFamily="18" charset="0"/>
                <a:cs typeface="Times New Roman" pitchFamily="18" charset="0"/>
              </a:rPr>
              <a:t>задание на заполнение пропуска в тексте; </a:t>
            </a:r>
          </a:p>
          <a:p>
            <a:pPr algn="just">
              <a:buNone/>
            </a:pP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5 </a:t>
            </a:r>
            <a:r>
              <a:rPr lang="ru-RU" sz="2000" dirty="0">
                <a:latin typeface="Times New Roman" pitchFamily="18" charset="0"/>
                <a:cs typeface="Times New Roman" pitchFamily="18" charset="0"/>
              </a:rPr>
              <a:t>заданий базового уровня сложности с ответом в виде одной цифры, соответствующей номеру правильного ответа; </a:t>
            </a:r>
          </a:p>
          <a:p>
            <a:pPr algn="just">
              <a:buNone/>
            </a:pPr>
            <a:r>
              <a:rPr lang="ru-RU" sz="2000" dirty="0" smtClean="0">
                <a:latin typeface="Times New Roman" pitchFamily="18" charset="0"/>
                <a:cs typeface="Times New Roman" pitchFamily="18" charset="0"/>
              </a:rPr>
              <a:t>            6 </a:t>
            </a:r>
            <a:r>
              <a:rPr lang="ru-RU" sz="2000" dirty="0">
                <a:latin typeface="Times New Roman" pitchFamily="18" charset="0"/>
                <a:cs typeface="Times New Roman" pitchFamily="18" charset="0"/>
              </a:rPr>
              <a:t>заданий с выбором нескольких верных ответов базового и повышенного уровней сложности; </a:t>
            </a:r>
          </a:p>
          <a:p>
            <a:pPr algn="just">
              <a:buNone/>
            </a:pP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5 </a:t>
            </a:r>
            <a:r>
              <a:rPr lang="ru-RU" sz="2000" dirty="0">
                <a:latin typeface="Times New Roman" pitchFamily="18" charset="0"/>
                <a:cs typeface="Times New Roman" pitchFamily="18" charset="0"/>
              </a:rPr>
              <a:t>заданий повышенного уровня сложности на установление соответствия элементов двух информационных рядов (в том числе задание на включение пропущенных в тексте терминов и понятий, на соотнесение морфологических признаков организма или его отдельных органов с предложенными моделями по заданному алгоритму);</a:t>
            </a:r>
          </a:p>
          <a:p>
            <a:pPr algn="just">
              <a:buNone/>
            </a:pP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3 </a:t>
            </a:r>
            <a:r>
              <a:rPr lang="ru-RU" sz="2000" dirty="0">
                <a:latin typeface="Times New Roman" pitchFamily="18" charset="0"/>
                <a:cs typeface="Times New Roman" pitchFamily="18" charset="0"/>
              </a:rPr>
              <a:t>задания на определение последовательности биологических процессов, явлений, объектов базового уровня сложности. </a:t>
            </a:r>
          </a:p>
          <a:p>
            <a:pPr algn="just"/>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t>
            </a:r>
            <a:r>
              <a:rPr lang="ru-RU" sz="2700" b="1" dirty="0" smtClean="0">
                <a:latin typeface="Times New Roman" pitchFamily="18" charset="0"/>
                <a:cs typeface="Times New Roman" pitchFamily="18" charset="0"/>
              </a:rPr>
              <a:t>Часть 2 содержит 5 заданий с развёрнутым ответом</a:t>
            </a:r>
            <a:r>
              <a:rPr lang="ru-RU" sz="2700" dirty="0" smtClean="0">
                <a:latin typeface="Times New Roman" pitchFamily="18" charset="0"/>
                <a:cs typeface="Times New Roman" pitchFamily="18" charset="0"/>
              </a:rPr>
              <a:t>: </a:t>
            </a:r>
            <a:endParaRPr lang="ru-RU" sz="27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lgn="just">
              <a:buNone/>
            </a:pPr>
            <a:r>
              <a:rPr lang="ru-RU" sz="2000" dirty="0" smtClean="0">
                <a:latin typeface="Times New Roman" pitchFamily="18" charset="0"/>
                <a:cs typeface="Times New Roman" pitchFamily="18" charset="0"/>
              </a:rPr>
              <a:t>             </a:t>
            </a:r>
          </a:p>
          <a:p>
            <a:pPr algn="just">
              <a:buNone/>
            </a:pPr>
            <a:r>
              <a:rPr lang="ru-RU" sz="2000" dirty="0" smtClean="0">
                <a:latin typeface="Times New Roman" pitchFamily="18" charset="0"/>
                <a:cs typeface="Times New Roman" pitchFamily="18" charset="0"/>
              </a:rPr>
              <a:t>            1 задание повышенного уровня сложности на работу с тематическим текстом, предполагающее использование информации из текста и контекстных знаний для ответа на поставленные вопросы; </a:t>
            </a:r>
          </a:p>
          <a:p>
            <a:pPr algn="just">
              <a:buNone/>
            </a:pPr>
            <a:r>
              <a:rPr lang="ru-RU" sz="2000" dirty="0" smtClean="0">
                <a:latin typeface="Times New Roman" pitchFamily="18" charset="0"/>
                <a:cs typeface="Times New Roman" pitchFamily="18" charset="0"/>
              </a:rPr>
              <a:t>            4 задания высокого уровня сложности: </a:t>
            </a:r>
          </a:p>
          <a:p>
            <a:pPr algn="just">
              <a:buNone/>
            </a:pPr>
            <a:r>
              <a:rPr lang="ru-RU" sz="2000" dirty="0" smtClean="0">
                <a:latin typeface="Times New Roman" pitchFamily="18" charset="0"/>
                <a:cs typeface="Times New Roman" pitchFamily="18" charset="0"/>
              </a:rPr>
              <a:t>            1 задание на анализ статистических данных, представленных в табличной форме, </a:t>
            </a:r>
          </a:p>
          <a:p>
            <a:pPr algn="just">
              <a:buNone/>
            </a:pPr>
            <a:r>
              <a:rPr lang="ru-RU" sz="2000" dirty="0" smtClean="0">
                <a:latin typeface="Times New Roman" pitchFamily="18" charset="0"/>
                <a:cs typeface="Times New Roman" pitchFamily="18" charset="0"/>
              </a:rPr>
              <a:t>            1 задание на анализ биологического эксперимента,</a:t>
            </a:r>
          </a:p>
          <a:p>
            <a:pPr algn="just">
              <a:buNone/>
            </a:pPr>
            <a:r>
              <a:rPr lang="ru-RU" sz="2000" dirty="0" smtClean="0">
                <a:latin typeface="Times New Roman" pitchFamily="18" charset="0"/>
                <a:cs typeface="Times New Roman" pitchFamily="18" charset="0"/>
              </a:rPr>
              <a:t>            2 задания на применение биологических знаний и умений для решения практических задач.</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3608" y="1700808"/>
            <a:ext cx="7128792" cy="2246769"/>
          </a:xfrm>
          <a:prstGeom prst="rect">
            <a:avLst/>
          </a:prstGeom>
        </p:spPr>
        <p:txBody>
          <a:bodyPr wrap="square">
            <a:spAutoFit/>
          </a:bodyPr>
          <a:lstStyle/>
          <a:p>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«Биология как наука»</a:t>
            </a:r>
            <a:r>
              <a:rPr lang="ru-RU" sz="2000" dirty="0" smtClean="0">
                <a:latin typeface="Times New Roman" pitchFamily="18" charset="0"/>
                <a:cs typeface="Times New Roman" pitchFamily="18" charset="0"/>
              </a:rPr>
              <a:t> – 10 – 12% заданий всей экзаменационной работы;</a:t>
            </a:r>
          </a:p>
          <a:p>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«Признаки живых организмов»</a:t>
            </a:r>
            <a:r>
              <a:rPr lang="ru-RU" sz="2000" dirty="0" smtClean="0">
                <a:latin typeface="Times New Roman" pitchFamily="18" charset="0"/>
                <a:cs typeface="Times New Roman" pitchFamily="18" charset="0"/>
              </a:rPr>
              <a:t> – 20–24%; </a:t>
            </a:r>
          </a:p>
          <a:p>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«Система, многообразие и эволюция живой природы»</a:t>
            </a:r>
            <a:r>
              <a:rPr lang="ru-RU" sz="2000" dirty="0" smtClean="0">
                <a:latin typeface="Times New Roman" pitchFamily="18" charset="0"/>
                <a:cs typeface="Times New Roman" pitchFamily="18" charset="0"/>
              </a:rPr>
              <a:t> – 20–24%; </a:t>
            </a:r>
          </a:p>
          <a:p>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«Организм человека и его здоровье»</a:t>
            </a:r>
            <a:r>
              <a:rPr lang="ru-RU" sz="2000" dirty="0" smtClean="0">
                <a:latin typeface="Times New Roman" pitchFamily="18" charset="0"/>
                <a:cs typeface="Times New Roman" pitchFamily="18" charset="0"/>
              </a:rPr>
              <a:t> ‒ 31–34%; </a:t>
            </a:r>
          </a:p>
          <a:p>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«Взаимосвязи организмов и окружающей среды»</a:t>
            </a:r>
            <a:r>
              <a:rPr lang="ru-RU" sz="2000" dirty="0" smtClean="0">
                <a:latin typeface="Times New Roman" pitchFamily="18" charset="0"/>
                <a:cs typeface="Times New Roman" pitchFamily="18" charset="0"/>
              </a:rPr>
              <a:t> – 6%.</a:t>
            </a:r>
            <a:endParaRPr lang="ru-RU" sz="2000" dirty="0">
              <a:latin typeface="Times New Roman" pitchFamily="18" charset="0"/>
              <a:cs typeface="Times New Roman" pitchFamily="18" charset="0"/>
            </a:endParaRPr>
          </a:p>
        </p:txBody>
      </p:sp>
      <p:sp>
        <p:nvSpPr>
          <p:cNvPr id="5" name="Заголовок 4"/>
          <p:cNvSpPr>
            <a:spLocks noGrp="1"/>
          </p:cNvSpPr>
          <p:nvPr>
            <p:ph type="title"/>
          </p:nvPr>
        </p:nvSpPr>
        <p:spPr>
          <a:xfrm>
            <a:off x="457200" y="274638"/>
            <a:ext cx="8229600" cy="706090"/>
          </a:xfrm>
        </p:spPr>
        <p:txBody>
          <a:bodyPr>
            <a:normAutofit/>
          </a:bodyPr>
          <a:lstStyle/>
          <a:p>
            <a:r>
              <a:rPr lang="ru-RU" sz="2400" b="1" dirty="0" smtClean="0">
                <a:latin typeface="Times New Roman" pitchFamily="18" charset="0"/>
                <a:cs typeface="Times New Roman" pitchFamily="18" charset="0"/>
              </a:rPr>
              <a:t>Содержательные блоки:</a:t>
            </a:r>
            <a:endParaRPr lang="ru-RU" sz="2400"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2290266"/>
          </a:xfrm>
        </p:spPr>
        <p:txBody>
          <a:bodyPr>
            <a:normAutofit/>
          </a:bodyPr>
          <a:lstStyle/>
          <a:p>
            <a:pPr algn="just"/>
            <a:r>
              <a:rPr lang="ru-RU" sz="2000" b="1" dirty="0" smtClean="0">
                <a:latin typeface="Times New Roman" pitchFamily="18" charset="0"/>
                <a:cs typeface="Times New Roman" pitchFamily="18" charset="0"/>
              </a:rPr>
              <a:t>         Задание 22</a:t>
            </a:r>
            <a:r>
              <a:rPr lang="ru-RU" sz="2000" dirty="0" smtClean="0">
                <a:latin typeface="Times New Roman" pitchFamily="18" charset="0"/>
                <a:cs typeface="Times New Roman" pitchFamily="18" charset="0"/>
              </a:rPr>
              <a:t> имеет высокий уровень сложности и проверяет </a:t>
            </a:r>
            <a:r>
              <a:rPr lang="ru-RU" sz="2000" dirty="0" err="1" smtClean="0">
                <a:latin typeface="Times New Roman" pitchFamily="18" charset="0"/>
                <a:cs typeface="Times New Roman" pitchFamily="18" charset="0"/>
              </a:rPr>
              <a:t>сформированность</a:t>
            </a:r>
            <a:r>
              <a:rPr lang="ru-RU" sz="2000" dirty="0" smtClean="0">
                <a:latin typeface="Times New Roman" pitchFamily="18" charset="0"/>
                <a:cs typeface="Times New Roman" pitchFamily="18" charset="0"/>
              </a:rPr>
              <a:t> умений распознавать на рисунках (фотографиях) биологические объекты, объяснять их роль в жизни человека; анализировать и оценивать воздействие факторов окружающей среды, факторов риска на здоровье, выполнения важнейших гигиенических правил поведения человека в повседневных ситуациях. </a:t>
            </a:r>
            <a:endParaRPr lang="ru-RU" sz="2000" dirty="0">
              <a:latin typeface="Times New Roman" pitchFamily="18" charset="0"/>
              <a:cs typeface="Times New Roman" pitchFamily="18" charset="0"/>
            </a:endParaRPr>
          </a:p>
        </p:txBody>
      </p:sp>
      <p:sp>
        <p:nvSpPr>
          <p:cNvPr id="6" name="Содержимое 5"/>
          <p:cNvSpPr>
            <a:spLocks noGrp="1"/>
          </p:cNvSpPr>
          <p:nvPr>
            <p:ph idx="1"/>
          </p:nvPr>
        </p:nvSpPr>
        <p:spPr>
          <a:xfrm>
            <a:off x="457200" y="2708920"/>
            <a:ext cx="8229600" cy="3417243"/>
          </a:xfrm>
        </p:spPr>
        <p:txBody>
          <a:bodyPr>
            <a:normAutofit/>
          </a:bodyPr>
          <a:lstStyle/>
          <a:p>
            <a:pPr algn="just">
              <a:buNone/>
            </a:pPr>
            <a:r>
              <a:rPr lang="ru-RU" sz="2000" b="1" dirty="0" smtClean="0">
                <a:latin typeface="Times New Roman" pitchFamily="18" charset="0"/>
                <a:cs typeface="Times New Roman" pitchFamily="18" charset="0"/>
              </a:rPr>
              <a:t>         Задание 23</a:t>
            </a:r>
            <a:r>
              <a:rPr lang="ru-RU" sz="2000" dirty="0" smtClean="0">
                <a:latin typeface="Times New Roman" pitchFamily="18" charset="0"/>
                <a:cs typeface="Times New Roman" pitchFamily="18" charset="0"/>
              </a:rPr>
              <a:t> – высокого уровня сложности и проверяет умение объяснять результаты, полученные в ходе эксперимента, анализировать влияние условий на экспериментальные объекты, выдвигать гипотезы и формулировать выводы. </a:t>
            </a:r>
            <a:endParaRPr lang="ru-RU" sz="20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60648"/>
            <a:ext cx="8229600" cy="2952328"/>
          </a:xfrm>
        </p:spPr>
        <p:txBody>
          <a:bodyPr>
            <a:noAutofit/>
          </a:bodyPr>
          <a:lstStyle/>
          <a:p>
            <a:pPr algn="just"/>
            <a:r>
              <a:rPr lang="ru-RU" sz="2000" b="1" dirty="0" smtClean="0">
                <a:latin typeface="Times New Roman" pitchFamily="18" charset="0"/>
                <a:cs typeface="Times New Roman" pitchFamily="18" charset="0"/>
              </a:rPr>
              <a:t>       Задание 24</a:t>
            </a:r>
            <a:r>
              <a:rPr lang="ru-RU" sz="2000" dirty="0" smtClean="0">
                <a:latin typeface="Times New Roman" pitchFamily="18" charset="0"/>
                <a:cs typeface="Times New Roman" pitchFamily="18" charset="0"/>
              </a:rPr>
              <a:t> имеет повышенный уровень сложности и проверяет умение работать с научно-популярными текстами биологического содержания. В ходе выполнения задания выпускник должен последовательно ответить на 2–3 вопроса к тексту в соответствии с предъявляемыми требованиями. Данное задание проверяет не только умение понимать биологический текст и чётко формулировать свои мысли при ответе на конкретный вопрос, но и контролирует умение применять полученные знания в изменённой ситуации, так как полные и развёрнутые ответы на часть вопросов могут быть сделаны только при привлечении выпускником дополнительных знаний и умений. </a:t>
            </a:r>
            <a:endParaRPr lang="ru-RU" sz="2000" dirty="0">
              <a:latin typeface="Times New Roman" pitchFamily="18" charset="0"/>
              <a:cs typeface="Times New Roman" pitchFamily="18" charset="0"/>
            </a:endParaRPr>
          </a:p>
        </p:txBody>
      </p:sp>
      <p:sp>
        <p:nvSpPr>
          <p:cNvPr id="4" name="Содержимое 3"/>
          <p:cNvSpPr>
            <a:spLocks noGrp="1"/>
          </p:cNvSpPr>
          <p:nvPr>
            <p:ph idx="1"/>
          </p:nvPr>
        </p:nvSpPr>
        <p:spPr>
          <a:xfrm>
            <a:off x="457200" y="3284984"/>
            <a:ext cx="8229600" cy="3096344"/>
          </a:xfrm>
        </p:spPr>
        <p:txBody>
          <a:bodyPr>
            <a:normAutofit fontScale="77500" lnSpcReduction="20000"/>
          </a:bodyPr>
          <a:lstStyle/>
          <a:p>
            <a:pPr algn="just">
              <a:buNone/>
            </a:pPr>
            <a:r>
              <a:rPr lang="ru-RU" b="1" dirty="0" smtClean="0">
                <a:latin typeface="Times New Roman" pitchFamily="18" charset="0"/>
                <a:cs typeface="Times New Roman" pitchFamily="18" charset="0"/>
              </a:rPr>
              <a:t>         </a:t>
            </a:r>
            <a:r>
              <a:rPr lang="ru-RU" sz="2600" b="1" dirty="0" smtClean="0">
                <a:latin typeface="Times New Roman" pitchFamily="18" charset="0"/>
                <a:cs typeface="Times New Roman" pitchFamily="18" charset="0"/>
              </a:rPr>
              <a:t>Задание 25</a:t>
            </a:r>
            <a:r>
              <a:rPr lang="ru-RU" sz="2600" dirty="0" smtClean="0">
                <a:latin typeface="Times New Roman" pitchFamily="18" charset="0"/>
                <a:cs typeface="Times New Roman" pitchFamily="18" charset="0"/>
              </a:rPr>
              <a:t> высокого уровня сложности направлено на проверку не только предметных биологических знаний, но и общих учебных умений, навыков и способов деятельности. В ходе его выполнения выпускник должен последовательно    ответить на 2–3 вопроса на основании статистических данных, представленных в табличной или схематичной форме. Это позволяет проверить </a:t>
            </a:r>
            <a:r>
              <a:rPr lang="ru-RU" sz="2600" dirty="0" err="1" smtClean="0">
                <a:latin typeface="Times New Roman" pitchFamily="18" charset="0"/>
                <a:cs typeface="Times New Roman" pitchFamily="18" charset="0"/>
              </a:rPr>
              <a:t>сформированность</a:t>
            </a:r>
            <a:r>
              <a:rPr lang="ru-RU" sz="2600" dirty="0" smtClean="0">
                <a:latin typeface="Times New Roman" pitchFamily="18" charset="0"/>
                <a:cs typeface="Times New Roman" pitchFamily="18" charset="0"/>
              </a:rPr>
              <a:t> умений находить и выделять значимые функциональные связи и отношения между частями целого, проводить сравнение, сопоставление, ранжирование объектов по одному или нескольким основа</a:t>
            </a:r>
            <a:r>
              <a:rPr lang="ru-RU" sz="2900" dirty="0" smtClean="0">
                <a:latin typeface="Times New Roman" pitchFamily="18" charset="0"/>
                <a:cs typeface="Times New Roman" pitchFamily="18" charset="0"/>
              </a:rPr>
              <a:t>ниям</a:t>
            </a:r>
            <a:r>
              <a:rPr lang="ru-RU" dirty="0" smtClean="0">
                <a:latin typeface="Times New Roman" pitchFamily="18" charset="0"/>
                <a:cs typeface="Times New Roman" pitchFamily="18" charset="0"/>
              </a:rPr>
              <a:t>.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Autofit/>
          </a:bodyPr>
          <a:lstStyle/>
          <a:p>
            <a:pPr algn="just"/>
            <a:r>
              <a:rPr lang="ru-RU" sz="2000" b="1" dirty="0" smtClean="0">
                <a:latin typeface="Times New Roman" pitchFamily="18" charset="0"/>
                <a:cs typeface="Times New Roman" pitchFamily="18" charset="0"/>
              </a:rPr>
              <a:t>           Задание 26</a:t>
            </a:r>
            <a:r>
              <a:rPr lang="ru-RU" sz="2000" dirty="0" smtClean="0">
                <a:latin typeface="Times New Roman" pitchFamily="18" charset="0"/>
                <a:cs typeface="Times New Roman" pitchFamily="18" charset="0"/>
              </a:rPr>
              <a:t> имеет высокий уровень сложности и требует от экзаменуемого </a:t>
            </a:r>
            <a:r>
              <a:rPr lang="ru-RU" sz="2000" dirty="0" err="1" smtClean="0">
                <a:latin typeface="Times New Roman" pitchFamily="18" charset="0"/>
                <a:cs typeface="Times New Roman" pitchFamily="18" charset="0"/>
              </a:rPr>
              <a:t>сформированности</a:t>
            </a:r>
            <a:r>
              <a:rPr lang="ru-RU" sz="2000" dirty="0" smtClean="0">
                <a:latin typeface="Times New Roman" pitchFamily="18" charset="0"/>
                <a:cs typeface="Times New Roman" pitchFamily="18" charset="0"/>
              </a:rPr>
              <a:t> умений вычислять </a:t>
            </a:r>
            <a:r>
              <a:rPr lang="ru-RU" sz="2000" dirty="0" err="1" smtClean="0">
                <a:latin typeface="Times New Roman" pitchFamily="18" charset="0"/>
                <a:cs typeface="Times New Roman" pitchFamily="18" charset="0"/>
              </a:rPr>
              <a:t>энергозатраты</a:t>
            </a:r>
            <a:r>
              <a:rPr lang="ru-RU" sz="2000" dirty="0" smtClean="0">
                <a:latin typeface="Times New Roman" pitchFamily="18" charset="0"/>
                <a:cs typeface="Times New Roman" pitchFamily="18" charset="0"/>
              </a:rPr>
              <a:t> при различной физической нагрузке, составлять рацион питания в соответствии с условиями ситуационной задачи, делать выводы на основании полученных результатов. При этом экзаменуемый должен показать знание процессов пищеварения и обмена веществ, способов их регуляции в организме человека.</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3140968"/>
            <a:ext cx="8229600" cy="2985195"/>
          </a:xfrm>
        </p:spPr>
        <p:txBody>
          <a:bodyPr>
            <a:normAutofit/>
          </a:bodyPr>
          <a:lstStyle/>
          <a:p>
            <a:pPr>
              <a:buNone/>
            </a:pPr>
            <a:r>
              <a:rPr lang="ru-RU" b="1" dirty="0" smtClean="0">
                <a:latin typeface="Times New Roman" pitchFamily="18" charset="0"/>
                <a:cs typeface="Times New Roman" pitchFamily="18" charset="0"/>
              </a:rPr>
              <a:t>          Изменения в КИМ ОГЭ 2026 года</a:t>
            </a:r>
            <a:endParaRPr lang="ru-RU" dirty="0" smtClean="0"/>
          </a:p>
          <a:p>
            <a:pPr algn="just">
              <a:buNone/>
            </a:pPr>
            <a:r>
              <a:rPr lang="ru-RU" sz="26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Изменения структуры и содержания КИМ отсутствуют.</a:t>
            </a:r>
          </a:p>
          <a:p>
            <a:pPr algn="just">
              <a:buNone/>
            </a:pPr>
            <a:r>
              <a:rPr lang="ru-RU" sz="2000" dirty="0" smtClean="0">
                <a:latin typeface="Times New Roman" pitchFamily="18" charset="0"/>
                <a:cs typeface="Times New Roman" pitchFamily="18" charset="0"/>
              </a:rPr>
              <a:t>        Добавлены варианты заданий:</a:t>
            </a:r>
          </a:p>
          <a:p>
            <a:pPr algn="just">
              <a:buNone/>
            </a:pPr>
            <a:r>
              <a:rPr lang="ru-RU" sz="2600" dirty="0" smtClean="0">
                <a:latin typeface="Times New Roman" pitchFamily="18" charset="0"/>
                <a:cs typeface="Times New Roman" pitchFamily="18" charset="0"/>
              </a:rPr>
              <a:t>          - </a:t>
            </a:r>
            <a:r>
              <a:rPr lang="ru-RU" sz="2000" dirty="0" smtClean="0">
                <a:latin typeface="Times New Roman" pitchFamily="18" charset="0"/>
                <a:cs typeface="Times New Roman" pitchFamily="18" charset="0"/>
              </a:rPr>
              <a:t>определить по фотографии профессию, связанную с биологией; </a:t>
            </a:r>
          </a:p>
          <a:p>
            <a:pPr algn="just">
              <a:buNone/>
            </a:pPr>
            <a:r>
              <a:rPr lang="ru-RU" sz="2000" dirty="0" smtClean="0">
                <a:latin typeface="Times New Roman" pitchFamily="18" charset="0"/>
                <a:cs typeface="Times New Roman" pitchFamily="18" charset="0"/>
              </a:rPr>
              <a:t>             - определить по фото научный метод, которым </a:t>
            </a:r>
            <a:r>
              <a:rPr lang="ru-RU" sz="2000" smtClean="0">
                <a:latin typeface="Times New Roman" pitchFamily="18" charset="0"/>
                <a:cs typeface="Times New Roman" pitchFamily="18" charset="0"/>
              </a:rPr>
              <a:t>пользуется ученый.</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2736304"/>
          </a:xfrm>
        </p:spPr>
        <p:txBody>
          <a:bodyPr>
            <a:normAutofit fontScale="90000"/>
          </a:bodyPr>
          <a:lstStyle/>
          <a:p>
            <a:pPr algn="just"/>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Содержание </a:t>
            </a:r>
            <a:r>
              <a:rPr lang="ru-RU" sz="2200" b="1" dirty="0" smtClean="0">
                <a:latin typeface="Times New Roman" pitchFamily="18" charset="0"/>
                <a:cs typeface="Times New Roman" pitchFamily="18" charset="0"/>
              </a:rPr>
              <a:t>КИМ ЕГЭ</a:t>
            </a:r>
            <a:r>
              <a:rPr lang="ru-RU" sz="2200" dirty="0" smtClean="0">
                <a:latin typeface="Times New Roman" pitchFamily="18" charset="0"/>
                <a:cs typeface="Times New Roman" pitchFamily="18" charset="0"/>
              </a:rPr>
              <a:t> по биологии определяется на </a:t>
            </a:r>
            <a:r>
              <a:rPr lang="ru-RU" sz="2200" dirty="0" smtClean="0">
                <a:latin typeface="Times New Roman" pitchFamily="18" charset="0"/>
                <a:cs typeface="Times New Roman" pitchFamily="18" charset="0"/>
              </a:rPr>
              <a:t>основе федерального </a:t>
            </a:r>
            <a:r>
              <a:rPr lang="ru-RU" sz="2200" dirty="0" smtClean="0">
                <a:latin typeface="Times New Roman" pitchFamily="18" charset="0"/>
                <a:cs typeface="Times New Roman" pitchFamily="18" charset="0"/>
              </a:rPr>
              <a:t>государственного образовательного стандарта среднего общего образования (далее – ФГОС): приказ Министерства просвещения Российской Федерации от 12.08.2022 № 732 «О внесении изменений в федеральный государственный образовательный стандарт среднего общего образования, утвержденный приказом Министерства образования и науки Российской Федерации от 17.05.2012 № 413»; приказ Министерства образования и науки Российской Федерации от 17.05.2012 № 413 (с изменениями 2014–2020 гг.).</a:t>
            </a:r>
            <a:r>
              <a:rPr lang="ru-RU" dirty="0" smtClean="0"/>
              <a:t/>
            </a:r>
            <a:br>
              <a:rPr lang="ru-RU" dirty="0" smtClean="0"/>
            </a:br>
            <a:endParaRPr lang="ru-RU" dirty="0"/>
          </a:p>
        </p:txBody>
      </p:sp>
      <p:sp>
        <p:nvSpPr>
          <p:cNvPr id="3" name="Содержимое 2"/>
          <p:cNvSpPr>
            <a:spLocks noGrp="1"/>
          </p:cNvSpPr>
          <p:nvPr>
            <p:ph idx="1"/>
          </p:nvPr>
        </p:nvSpPr>
        <p:spPr>
          <a:xfrm>
            <a:off x="457200" y="3789040"/>
            <a:ext cx="8229600" cy="2337123"/>
          </a:xfrm>
        </p:spPr>
        <p:txBody>
          <a:bodyPr>
            <a:normAutofit/>
          </a:bodyPr>
          <a:lstStyle/>
          <a:p>
            <a:pPr algn="just">
              <a:buNone/>
            </a:pPr>
            <a:r>
              <a:rPr lang="ru-RU" sz="2200" dirty="0" smtClean="0">
                <a:latin typeface="Times New Roman" pitchFamily="18" charset="0"/>
                <a:cs typeface="Times New Roman" pitchFamily="18" charset="0"/>
              </a:rPr>
              <a:t>            При </a:t>
            </a:r>
            <a:r>
              <a:rPr lang="ru-RU" sz="2200" dirty="0" smtClean="0">
                <a:latin typeface="Times New Roman" pitchFamily="18" charset="0"/>
                <a:cs typeface="Times New Roman" pitchFamily="18" charset="0"/>
              </a:rPr>
              <a:t>разработке КИМ ЕГЭ учитывается содержание федеральной образовательной программы среднего общего образования (приказ Министерства просвещения Российской Федерации от 18.05.2023 № 371 «Об утверждении федеральной образовательной программы среднего общего образования»). </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1445</Words>
  <Application>Microsoft Office PowerPoint</Application>
  <PresentationFormat>Экран (4:3)</PresentationFormat>
  <Paragraphs>57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   Содержание КИМ ОГЭ и ЕГЭ по биологии 2026. Изменения в КИМ ОГЭ и ЕГЭ 2026 года.                                                                                                              Дорофеева Ю.В.                                                          учитель биологии ВК МОАУ «СОШ №52 г.Орска»  </vt:lpstr>
      <vt:lpstr>Слайд 2</vt:lpstr>
      <vt:lpstr>Часть 1 содержит 21 задания с кратким ответом: </vt:lpstr>
      <vt:lpstr> Часть 2 содержит 5 заданий с развёрнутым ответом: </vt:lpstr>
      <vt:lpstr>Содержательные блоки:</vt:lpstr>
      <vt:lpstr>         Задание 22 имеет высокий уровень сложности и проверяет сформированность умений распознавать на рисунках (фотографиях) биологические объекты, объяснять их роль в жизни человека; анализировать и оценивать воздействие факторов окружающей среды, факторов риска на здоровье, выполнения важнейших гигиенических правил поведения человека в повседневных ситуациях. </vt:lpstr>
      <vt:lpstr>       Задание 24 имеет повышенный уровень сложности и проверяет умение работать с научно-популярными текстами биологического содержания. В ходе выполнения задания выпускник должен последовательно ответить на 2–3 вопроса к тексту в соответствии с предъявляемыми требованиями. Данное задание проверяет не только умение понимать биологический текст и чётко формулировать свои мысли при ответе на конкретный вопрос, но и контролирует умение применять полученные знания в изменённой ситуации, так как полные и развёрнутые ответы на часть вопросов могут быть сделаны только при привлечении выпускником дополнительных знаний и умений. </vt:lpstr>
      <vt:lpstr>           Задание 26 имеет высокий уровень сложности и требует от экзаменуемого сформированности умений вычислять энергозатраты при различной физической нагрузке, составлять рацион питания в соответствии с условиями ситуационной задачи, делать выводы на основании полученных результатов. При этом экзаменуемый должен показать знание процессов пищеварения и обмена веществ, способов их регуляции в организме человека. </vt:lpstr>
      <vt:lpstr>            Содержание КИМ ЕГЭ по биологии определяется на основе федерального государственного образовательного стандарта среднего общего образования (далее – ФГОС): приказ Министерства просвещения Российской Федерации от 12.08.2022 № 732 «О внесении изменений в федеральный государственный образовательный стандарт среднего общего образования, утвержденный приказом Министерства образования и науки Российской Федерации от 17.05.2012 № 413»; приказ Министерства образования и науки Российской Федерации от 17.05.2012 № 413 (с изменениями 2014–2020 гг.). </vt:lpstr>
      <vt:lpstr>    Объектом контроля, как и в предыдущие годы, служат знания и умения, составляющие инвариантное ядро содержания курса биологии основной и средней школы: разделы «Растения, бактерии, грибы, лишайники», «Животные», «Человек и его здоровье», «Общая биология».  </vt:lpstr>
      <vt:lpstr>Часть 1 включает 21 задание:  </vt:lpstr>
      <vt:lpstr>         Часть 2 включает 7 заданий с развёрнутым ответом, каждое из которых оценивается от 0 до 3 баллов в зависимости от числа элементов ответа, полноты и правильности ответа. Задания этой части работы нацелены на выявление выпускников, имеющих высокий уровень биологической подготовки. </vt:lpstr>
      <vt:lpstr>       Задания линии 22 контролируют предметные и метапредметные умения касающиеся организации биологического эксперимента: постановка отрицательного контроля, формулирование нулевой гипотезы, обоснование условий биологического эксперимента. Задания повышенного уровня сложности построены на содержании всех проверяемых разделов кодификатора.</vt:lpstr>
      <vt:lpstr>         Задания линии 25 направлены на проверку предметных знаний и умений, экзаменуемых по следующим содержательным разделам кодификатора: «Система и многообразие органического мира» и «Организм человека и его здоровье». Задания высокого уровня сложности этой линии представлены в контекстной форме и носят поисковый характер. </vt:lpstr>
      <vt:lpstr>         Задания линии 27 проверяют знания и умения из учебного раздела «Общая биология» среднего общего образования и включают следующие содержательные разделы кодификатора: «Клетка как биологическая система», «Организм как биологическая система»,  «Теория эволюции. Развитие жизни на Земле». Задания в линии высокого уровня сложности. Они проверяют умения решать качественные и количественные задачи по цитологии и микроэволюции. </vt:lpstr>
      <vt:lpstr>Слайд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Содержание КИМ ОГЭ по биологии 2026. Изменения в КИМ ОГЭ 2026 года.                                                                                                              Дорофеева Ю.В.                                                          учитель биологии ВК МОАУ «СОШ №52 г.Орска»  </dc:title>
  <dc:creator>max</dc:creator>
  <cp:lastModifiedBy>max</cp:lastModifiedBy>
  <cp:revision>7</cp:revision>
  <dcterms:created xsi:type="dcterms:W3CDTF">2025-10-05T08:07:54Z</dcterms:created>
  <dcterms:modified xsi:type="dcterms:W3CDTF">2025-10-05T09:40:49Z</dcterms:modified>
</cp:coreProperties>
</file>